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94" r:id="rId3"/>
    <p:sldId id="296" r:id="rId4"/>
    <p:sldId id="297" r:id="rId5"/>
    <p:sldId id="318" r:id="rId6"/>
    <p:sldId id="320" r:id="rId7"/>
    <p:sldId id="319" r:id="rId8"/>
    <p:sldId id="321" r:id="rId9"/>
    <p:sldId id="322" r:id="rId10"/>
    <p:sldId id="323" r:id="rId11"/>
    <p:sldId id="324" r:id="rId12"/>
    <p:sldId id="307" r:id="rId13"/>
    <p:sldId id="326" r:id="rId14"/>
    <p:sldId id="312" r:id="rId15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EBB968A-8EDE-406E-9174-1E544D6C41D4}">
          <p14:sldIdLst>
            <p14:sldId id="256"/>
            <p14:sldId id="294"/>
            <p14:sldId id="296"/>
            <p14:sldId id="297"/>
            <p14:sldId id="318"/>
            <p14:sldId id="320"/>
            <p14:sldId id="319"/>
            <p14:sldId id="321"/>
            <p14:sldId id="322"/>
            <p14:sldId id="323"/>
            <p14:sldId id="324"/>
            <p14:sldId id="307"/>
            <p14:sldId id="326"/>
          </p14:sldIdLst>
        </p14:section>
        <p14:section name="Section sans titre" id="{86B770DA-170E-4EF4-AAC8-A377099A3D28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299" autoAdjust="0"/>
    <p:restoredTop sz="9466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7BD56-9CB2-42A1-A638-4DCF3216E499}" type="doc">
      <dgm:prSet loTypeId="urn:microsoft.com/office/officeart/2005/8/layout/cycle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fr-CA"/>
        </a:p>
      </dgm:t>
    </dgm:pt>
    <dgm:pt modelId="{6DE3910B-E1BB-4D0F-BF73-144771E3F445}">
      <dgm:prSet custT="1"/>
      <dgm:spPr/>
      <dgm:t>
        <a:bodyPr/>
        <a:lstStyle/>
        <a:p>
          <a:pPr rtl="0"/>
          <a:r>
            <a:rPr lang="fr-CA" sz="2000" dirty="0" smtClean="0"/>
            <a:t>Vous aider à vous réaliser en tant que jeunes citoyens actifs et engagés</a:t>
          </a:r>
          <a:endParaRPr lang="fr-CA" sz="2000" dirty="0"/>
        </a:p>
      </dgm:t>
    </dgm:pt>
    <dgm:pt modelId="{9DBE9D9F-D7C7-44B3-917E-9CE0930AEE81}" type="parTrans" cxnId="{727C564E-5821-451C-9A2F-8DEE9273B77E}">
      <dgm:prSet/>
      <dgm:spPr/>
      <dgm:t>
        <a:bodyPr/>
        <a:lstStyle/>
        <a:p>
          <a:endParaRPr lang="fr-CA"/>
        </a:p>
      </dgm:t>
    </dgm:pt>
    <dgm:pt modelId="{CD8D7A22-0A26-4C00-B534-BCC17B1C7A71}" type="sibTrans" cxnId="{727C564E-5821-451C-9A2F-8DEE9273B77E}">
      <dgm:prSet/>
      <dgm:spPr/>
      <dgm:t>
        <a:bodyPr/>
        <a:lstStyle/>
        <a:p>
          <a:endParaRPr lang="fr-CA"/>
        </a:p>
      </dgm:t>
    </dgm:pt>
    <dgm:pt modelId="{DA938A0E-A9AB-479B-A198-AA19A38FB17D}">
      <dgm:prSet custT="1"/>
      <dgm:spPr/>
      <dgm:t>
        <a:bodyPr/>
        <a:lstStyle/>
        <a:p>
          <a:pPr rtl="0"/>
          <a:r>
            <a:rPr lang="fr-CA" sz="2000" dirty="0" smtClean="0"/>
            <a:t>Fournir des lieux d’apprentissage et de formation</a:t>
          </a:r>
          <a:endParaRPr lang="fr-CA" sz="2000" dirty="0"/>
        </a:p>
      </dgm:t>
    </dgm:pt>
    <dgm:pt modelId="{3FF2D822-302F-463C-BAC4-F6D6138FB922}" type="parTrans" cxnId="{FCA9B659-0E0A-4101-89EE-51085961CE79}">
      <dgm:prSet/>
      <dgm:spPr/>
      <dgm:t>
        <a:bodyPr/>
        <a:lstStyle/>
        <a:p>
          <a:endParaRPr lang="fr-CA"/>
        </a:p>
      </dgm:t>
    </dgm:pt>
    <dgm:pt modelId="{B8352513-D8F2-4C0B-BAF3-193123FC2DE6}" type="sibTrans" cxnId="{FCA9B659-0E0A-4101-89EE-51085961CE79}">
      <dgm:prSet/>
      <dgm:spPr/>
      <dgm:t>
        <a:bodyPr/>
        <a:lstStyle/>
        <a:p>
          <a:endParaRPr lang="fr-CA"/>
        </a:p>
      </dgm:t>
    </dgm:pt>
    <dgm:pt modelId="{A300EE68-D24F-4291-AB67-4AE4B24A0B54}">
      <dgm:prSet custT="1"/>
      <dgm:spPr/>
      <dgm:t>
        <a:bodyPr/>
        <a:lstStyle/>
        <a:p>
          <a:pPr rtl="0"/>
          <a:r>
            <a:rPr lang="fr-CA" sz="1800" dirty="0" smtClean="0"/>
            <a:t>Favoriser l’acquisition de </a:t>
          </a:r>
          <a:r>
            <a:rPr lang="fr-CA" sz="1800" b="1" dirty="0" smtClean="0"/>
            <a:t>compétences </a:t>
          </a:r>
          <a:r>
            <a:rPr lang="fr-CA" sz="1800" b="1" smtClean="0"/>
            <a:t>interculturelles et </a:t>
          </a:r>
          <a:r>
            <a:rPr lang="fr-CA" sz="1800" b="1" dirty="0" smtClean="0"/>
            <a:t>prise de responsabilités</a:t>
          </a:r>
          <a:endParaRPr lang="fr-CA" sz="1800" dirty="0"/>
        </a:p>
      </dgm:t>
    </dgm:pt>
    <dgm:pt modelId="{A168E8A8-9CF3-4E0B-B605-CB81B2DBC3D1}" type="parTrans" cxnId="{6487A932-2096-4B88-9421-55757409F1DE}">
      <dgm:prSet/>
      <dgm:spPr/>
      <dgm:t>
        <a:bodyPr/>
        <a:lstStyle/>
        <a:p>
          <a:endParaRPr lang="fr-CA"/>
        </a:p>
      </dgm:t>
    </dgm:pt>
    <dgm:pt modelId="{BDDB0CD6-6C96-4A6D-A298-F51D97FDAE00}" type="sibTrans" cxnId="{6487A932-2096-4B88-9421-55757409F1DE}">
      <dgm:prSet/>
      <dgm:spPr/>
      <dgm:t>
        <a:bodyPr/>
        <a:lstStyle/>
        <a:p>
          <a:endParaRPr lang="fr-CA"/>
        </a:p>
      </dgm:t>
    </dgm:pt>
    <dgm:pt modelId="{D019D54A-2104-4615-92E5-9CFB75692E92}">
      <dgm:prSet custT="1"/>
      <dgm:spPr/>
      <dgm:t>
        <a:bodyPr/>
        <a:lstStyle/>
        <a:p>
          <a:pPr rtl="0"/>
          <a:r>
            <a:rPr lang="fr-CA" sz="1800" dirty="0" smtClean="0"/>
            <a:t>Contribuer au </a:t>
          </a:r>
          <a:r>
            <a:rPr lang="fr-CA" sz="1800" b="1" dirty="0" smtClean="0"/>
            <a:t>développement durable des communautés</a:t>
          </a:r>
          <a:endParaRPr lang="fr-CA" sz="1800" b="1" dirty="0"/>
        </a:p>
      </dgm:t>
    </dgm:pt>
    <dgm:pt modelId="{6BA23954-7709-4C13-A11C-2A61092C793F}" type="parTrans" cxnId="{49F03562-F37C-40B1-B608-D22423A0C6FE}">
      <dgm:prSet/>
      <dgm:spPr/>
      <dgm:t>
        <a:bodyPr/>
        <a:lstStyle/>
        <a:p>
          <a:endParaRPr lang="fr-CA"/>
        </a:p>
      </dgm:t>
    </dgm:pt>
    <dgm:pt modelId="{37E3656B-B073-47CE-9669-0DB70F155329}" type="sibTrans" cxnId="{49F03562-F37C-40B1-B608-D22423A0C6FE}">
      <dgm:prSet/>
      <dgm:spPr/>
      <dgm:t>
        <a:bodyPr/>
        <a:lstStyle/>
        <a:p>
          <a:endParaRPr lang="fr-CA"/>
        </a:p>
      </dgm:t>
    </dgm:pt>
    <dgm:pt modelId="{F338D91C-E75C-43A9-BB05-ADC694CA1DD5}">
      <dgm:prSet custT="1"/>
      <dgm:spPr/>
      <dgm:t>
        <a:bodyPr/>
        <a:lstStyle/>
        <a:p>
          <a:pPr rtl="0"/>
          <a:r>
            <a:rPr lang="fr-CA" sz="1800" dirty="0" smtClean="0"/>
            <a:t>Collaborer avec des </a:t>
          </a:r>
          <a:r>
            <a:rPr lang="fr-CA" sz="1800" b="1" dirty="0" smtClean="0"/>
            <a:t>partenaires d’ici et d’ailleurs</a:t>
          </a:r>
          <a:endParaRPr lang="fr-FR" sz="1800" b="0" i="0" baseline="0" dirty="0"/>
        </a:p>
      </dgm:t>
    </dgm:pt>
    <dgm:pt modelId="{8B385D3C-CF46-422F-BC30-A711B65AC2E9}" type="parTrans" cxnId="{BC9CAA34-5A24-4CCA-8515-016F1D67D470}">
      <dgm:prSet/>
      <dgm:spPr/>
      <dgm:t>
        <a:bodyPr/>
        <a:lstStyle/>
        <a:p>
          <a:endParaRPr lang="fr-CA"/>
        </a:p>
      </dgm:t>
    </dgm:pt>
    <dgm:pt modelId="{D05DE816-5D6B-4308-9D63-99C2EBAF0FE3}" type="sibTrans" cxnId="{BC9CAA34-5A24-4CCA-8515-016F1D67D470}">
      <dgm:prSet/>
      <dgm:spPr/>
      <dgm:t>
        <a:bodyPr/>
        <a:lstStyle/>
        <a:p>
          <a:endParaRPr lang="fr-CA"/>
        </a:p>
      </dgm:t>
    </dgm:pt>
    <dgm:pt modelId="{486810A4-5B8B-428C-82FA-6706B92F2B8D}" type="pres">
      <dgm:prSet presAssocID="{4617BD56-9CB2-42A1-A638-4DCF3216E4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97CC9B7-0730-4720-8829-7436FCD8B0EF}" type="pres">
      <dgm:prSet presAssocID="{6DE3910B-E1BB-4D0F-BF73-144771E3F445}" presName="node" presStyleLbl="node1" presStyleIdx="0" presStyleCnt="5" custScaleX="150793" custScaleY="119819" custRadScaleRad="94631" custRadScaleInc="20812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260471A-E7D4-4D56-B91C-B06C8AB4F54A}" type="pres">
      <dgm:prSet presAssocID="{6DE3910B-E1BB-4D0F-BF73-144771E3F445}" presName="spNode" presStyleCnt="0"/>
      <dgm:spPr/>
    </dgm:pt>
    <dgm:pt modelId="{C5BDE599-F6FC-4A48-BAA6-65EAA361965C}" type="pres">
      <dgm:prSet presAssocID="{CD8D7A22-0A26-4C00-B534-BCC17B1C7A71}" presName="sibTrans" presStyleLbl="sibTrans1D1" presStyleIdx="0" presStyleCnt="5"/>
      <dgm:spPr/>
      <dgm:t>
        <a:bodyPr/>
        <a:lstStyle/>
        <a:p>
          <a:endParaRPr lang="fr-CA"/>
        </a:p>
      </dgm:t>
    </dgm:pt>
    <dgm:pt modelId="{AC8E5920-37DA-484F-9AE3-ADCA9ED014D1}" type="pres">
      <dgm:prSet presAssocID="{DA938A0E-A9AB-479B-A198-AA19A38FB17D}" presName="node" presStyleLbl="node1" presStyleIdx="1" presStyleCnt="5" custScaleX="136413" custScaleY="132671" custRadScaleRad="124571" custRadScaleInc="28971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37D4317-DC13-4303-89C2-557C0F872E36}" type="pres">
      <dgm:prSet presAssocID="{DA938A0E-A9AB-479B-A198-AA19A38FB17D}" presName="spNode" presStyleCnt="0"/>
      <dgm:spPr/>
    </dgm:pt>
    <dgm:pt modelId="{2608C833-C7CA-4C34-AF40-D675BB23BFF8}" type="pres">
      <dgm:prSet presAssocID="{B8352513-D8F2-4C0B-BAF3-193123FC2DE6}" presName="sibTrans" presStyleLbl="sibTrans1D1" presStyleIdx="1" presStyleCnt="5"/>
      <dgm:spPr/>
      <dgm:t>
        <a:bodyPr/>
        <a:lstStyle/>
        <a:p>
          <a:endParaRPr lang="fr-CA"/>
        </a:p>
      </dgm:t>
    </dgm:pt>
    <dgm:pt modelId="{87DDFE89-E291-4A30-BB1A-D157018C5844}" type="pres">
      <dgm:prSet presAssocID="{A300EE68-D24F-4291-AB67-4AE4B24A0B54}" presName="node" presStyleLbl="node1" presStyleIdx="2" presStyleCnt="5" custScaleX="192283" custScaleY="114066" custRadScaleRad="128199" custRadScaleInc="-7934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027D649-FF22-4F81-AF53-1D6C1218E772}" type="pres">
      <dgm:prSet presAssocID="{A300EE68-D24F-4291-AB67-4AE4B24A0B54}" presName="spNode" presStyleCnt="0"/>
      <dgm:spPr/>
    </dgm:pt>
    <dgm:pt modelId="{A5F0C591-9175-47CC-B658-B40A49572385}" type="pres">
      <dgm:prSet presAssocID="{BDDB0CD6-6C96-4A6D-A298-F51D97FDAE00}" presName="sibTrans" presStyleLbl="sibTrans1D1" presStyleIdx="2" presStyleCnt="5"/>
      <dgm:spPr/>
      <dgm:t>
        <a:bodyPr/>
        <a:lstStyle/>
        <a:p>
          <a:endParaRPr lang="fr-CA"/>
        </a:p>
      </dgm:t>
    </dgm:pt>
    <dgm:pt modelId="{E7D0F3AD-A775-4258-8B28-A0527526973D}" type="pres">
      <dgm:prSet presAssocID="{D019D54A-2104-4615-92E5-9CFB75692E92}" presName="node" presStyleLbl="node1" presStyleIdx="3" presStyleCnt="5" custScaleX="128890" custScaleY="133591" custRadScaleRad="119685" custRadScaleInc="8126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E7F75E9-9957-4E66-B2AB-45A73D8914B3}" type="pres">
      <dgm:prSet presAssocID="{D019D54A-2104-4615-92E5-9CFB75692E92}" presName="spNode" presStyleCnt="0"/>
      <dgm:spPr/>
    </dgm:pt>
    <dgm:pt modelId="{D2207133-7360-4DFF-B1B0-7A4A5EB97FE0}" type="pres">
      <dgm:prSet presAssocID="{37E3656B-B073-47CE-9669-0DB70F155329}" presName="sibTrans" presStyleLbl="sibTrans1D1" presStyleIdx="3" presStyleCnt="5"/>
      <dgm:spPr/>
      <dgm:t>
        <a:bodyPr/>
        <a:lstStyle/>
        <a:p>
          <a:endParaRPr lang="fr-CA"/>
        </a:p>
      </dgm:t>
    </dgm:pt>
    <dgm:pt modelId="{70A9F704-8050-40DE-B763-12F5060559A1}" type="pres">
      <dgm:prSet presAssocID="{F338D91C-E75C-43A9-BB05-ADC694CA1DD5}" presName="node" presStyleLbl="node1" presStyleIdx="4" presStyleCnt="5" custScaleX="129881" custScaleY="142807" custRadScaleRad="122203" custRadScaleInc="237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0107AA1-4311-417B-B41A-87A748757B99}" type="pres">
      <dgm:prSet presAssocID="{F338D91C-E75C-43A9-BB05-ADC694CA1DD5}" presName="spNode" presStyleCnt="0"/>
      <dgm:spPr/>
    </dgm:pt>
    <dgm:pt modelId="{DB57E10A-FC13-48E2-8D70-27066B9455C4}" type="pres">
      <dgm:prSet presAssocID="{D05DE816-5D6B-4308-9D63-99C2EBAF0FE3}" presName="sibTrans" presStyleLbl="sibTrans1D1" presStyleIdx="4" presStyleCnt="5"/>
      <dgm:spPr/>
      <dgm:t>
        <a:bodyPr/>
        <a:lstStyle/>
        <a:p>
          <a:endParaRPr lang="fr-CA"/>
        </a:p>
      </dgm:t>
    </dgm:pt>
  </dgm:ptLst>
  <dgm:cxnLst>
    <dgm:cxn modelId="{43A97E1C-AC2C-4700-B472-B97858D68796}" type="presOf" srcId="{DA938A0E-A9AB-479B-A198-AA19A38FB17D}" destId="{AC8E5920-37DA-484F-9AE3-ADCA9ED014D1}" srcOrd="0" destOrd="0" presId="urn:microsoft.com/office/officeart/2005/8/layout/cycle5"/>
    <dgm:cxn modelId="{A3F30909-92CC-47ED-9E49-4B7C537E1FA0}" type="presOf" srcId="{6DE3910B-E1BB-4D0F-BF73-144771E3F445}" destId="{397CC9B7-0730-4720-8829-7436FCD8B0EF}" srcOrd="0" destOrd="0" presId="urn:microsoft.com/office/officeart/2005/8/layout/cycle5"/>
    <dgm:cxn modelId="{727C564E-5821-451C-9A2F-8DEE9273B77E}" srcId="{4617BD56-9CB2-42A1-A638-4DCF3216E499}" destId="{6DE3910B-E1BB-4D0F-BF73-144771E3F445}" srcOrd="0" destOrd="0" parTransId="{9DBE9D9F-D7C7-44B3-917E-9CE0930AEE81}" sibTransId="{CD8D7A22-0A26-4C00-B534-BCC17B1C7A71}"/>
    <dgm:cxn modelId="{AE2D7DDD-B83A-4308-AA5C-C0E3E1E6CDC2}" type="presOf" srcId="{CD8D7A22-0A26-4C00-B534-BCC17B1C7A71}" destId="{C5BDE599-F6FC-4A48-BAA6-65EAA361965C}" srcOrd="0" destOrd="0" presId="urn:microsoft.com/office/officeart/2005/8/layout/cycle5"/>
    <dgm:cxn modelId="{5F84BB38-FC23-4EE7-8ED9-12E02199183A}" type="presOf" srcId="{4617BD56-9CB2-42A1-A638-4DCF3216E499}" destId="{486810A4-5B8B-428C-82FA-6706B92F2B8D}" srcOrd="0" destOrd="0" presId="urn:microsoft.com/office/officeart/2005/8/layout/cycle5"/>
    <dgm:cxn modelId="{543BDAC2-F3E8-45DE-A0CC-07D8A0F05F2D}" type="presOf" srcId="{D05DE816-5D6B-4308-9D63-99C2EBAF0FE3}" destId="{DB57E10A-FC13-48E2-8D70-27066B9455C4}" srcOrd="0" destOrd="0" presId="urn:microsoft.com/office/officeart/2005/8/layout/cycle5"/>
    <dgm:cxn modelId="{D99CE6FA-5BD6-4D6B-898A-0D70EB7C907D}" type="presOf" srcId="{BDDB0CD6-6C96-4A6D-A298-F51D97FDAE00}" destId="{A5F0C591-9175-47CC-B658-B40A49572385}" srcOrd="0" destOrd="0" presId="urn:microsoft.com/office/officeart/2005/8/layout/cycle5"/>
    <dgm:cxn modelId="{6487A932-2096-4B88-9421-55757409F1DE}" srcId="{4617BD56-9CB2-42A1-A638-4DCF3216E499}" destId="{A300EE68-D24F-4291-AB67-4AE4B24A0B54}" srcOrd="2" destOrd="0" parTransId="{A168E8A8-9CF3-4E0B-B605-CB81B2DBC3D1}" sibTransId="{BDDB0CD6-6C96-4A6D-A298-F51D97FDAE00}"/>
    <dgm:cxn modelId="{6F8A1CE8-C432-437F-887C-C5D84D6A4AF9}" type="presOf" srcId="{37E3656B-B073-47CE-9669-0DB70F155329}" destId="{D2207133-7360-4DFF-B1B0-7A4A5EB97FE0}" srcOrd="0" destOrd="0" presId="urn:microsoft.com/office/officeart/2005/8/layout/cycle5"/>
    <dgm:cxn modelId="{6991DB1A-9CEB-40A6-B21E-A400D1A46E9C}" type="presOf" srcId="{B8352513-D8F2-4C0B-BAF3-193123FC2DE6}" destId="{2608C833-C7CA-4C34-AF40-D675BB23BFF8}" srcOrd="0" destOrd="0" presId="urn:microsoft.com/office/officeart/2005/8/layout/cycle5"/>
    <dgm:cxn modelId="{FCA9B659-0E0A-4101-89EE-51085961CE79}" srcId="{4617BD56-9CB2-42A1-A638-4DCF3216E499}" destId="{DA938A0E-A9AB-479B-A198-AA19A38FB17D}" srcOrd="1" destOrd="0" parTransId="{3FF2D822-302F-463C-BAC4-F6D6138FB922}" sibTransId="{B8352513-D8F2-4C0B-BAF3-193123FC2DE6}"/>
    <dgm:cxn modelId="{49F03562-F37C-40B1-B608-D22423A0C6FE}" srcId="{4617BD56-9CB2-42A1-A638-4DCF3216E499}" destId="{D019D54A-2104-4615-92E5-9CFB75692E92}" srcOrd="3" destOrd="0" parTransId="{6BA23954-7709-4C13-A11C-2A61092C793F}" sibTransId="{37E3656B-B073-47CE-9669-0DB70F155329}"/>
    <dgm:cxn modelId="{284B3140-6A3C-4D97-A669-4670F6D75BB0}" type="presOf" srcId="{A300EE68-D24F-4291-AB67-4AE4B24A0B54}" destId="{87DDFE89-E291-4A30-BB1A-D157018C5844}" srcOrd="0" destOrd="0" presId="urn:microsoft.com/office/officeart/2005/8/layout/cycle5"/>
    <dgm:cxn modelId="{BC9CAA34-5A24-4CCA-8515-016F1D67D470}" srcId="{4617BD56-9CB2-42A1-A638-4DCF3216E499}" destId="{F338D91C-E75C-43A9-BB05-ADC694CA1DD5}" srcOrd="4" destOrd="0" parTransId="{8B385D3C-CF46-422F-BC30-A711B65AC2E9}" sibTransId="{D05DE816-5D6B-4308-9D63-99C2EBAF0FE3}"/>
    <dgm:cxn modelId="{F0DE997F-4ECB-433A-BE99-87C605410304}" type="presOf" srcId="{D019D54A-2104-4615-92E5-9CFB75692E92}" destId="{E7D0F3AD-A775-4258-8B28-A0527526973D}" srcOrd="0" destOrd="0" presId="urn:microsoft.com/office/officeart/2005/8/layout/cycle5"/>
    <dgm:cxn modelId="{138C93B7-A4A6-4DBF-AFEF-21F6DA30AD05}" type="presOf" srcId="{F338D91C-E75C-43A9-BB05-ADC694CA1DD5}" destId="{70A9F704-8050-40DE-B763-12F5060559A1}" srcOrd="0" destOrd="0" presId="urn:microsoft.com/office/officeart/2005/8/layout/cycle5"/>
    <dgm:cxn modelId="{F9778178-D45B-435E-8124-21100810291E}" type="presParOf" srcId="{486810A4-5B8B-428C-82FA-6706B92F2B8D}" destId="{397CC9B7-0730-4720-8829-7436FCD8B0EF}" srcOrd="0" destOrd="0" presId="urn:microsoft.com/office/officeart/2005/8/layout/cycle5"/>
    <dgm:cxn modelId="{D64204B2-EFC5-4777-B87B-F4DC9E14B339}" type="presParOf" srcId="{486810A4-5B8B-428C-82FA-6706B92F2B8D}" destId="{E260471A-E7D4-4D56-B91C-B06C8AB4F54A}" srcOrd="1" destOrd="0" presId="urn:microsoft.com/office/officeart/2005/8/layout/cycle5"/>
    <dgm:cxn modelId="{23F0974C-8931-416A-A734-C2C348AFD53E}" type="presParOf" srcId="{486810A4-5B8B-428C-82FA-6706B92F2B8D}" destId="{C5BDE599-F6FC-4A48-BAA6-65EAA361965C}" srcOrd="2" destOrd="0" presId="urn:microsoft.com/office/officeart/2005/8/layout/cycle5"/>
    <dgm:cxn modelId="{BF7477A4-A765-4D5F-9B02-FA5C88F2AD2C}" type="presParOf" srcId="{486810A4-5B8B-428C-82FA-6706B92F2B8D}" destId="{AC8E5920-37DA-484F-9AE3-ADCA9ED014D1}" srcOrd="3" destOrd="0" presId="urn:microsoft.com/office/officeart/2005/8/layout/cycle5"/>
    <dgm:cxn modelId="{9AA157DA-D11C-49B2-A005-D9374F5222FE}" type="presParOf" srcId="{486810A4-5B8B-428C-82FA-6706B92F2B8D}" destId="{937D4317-DC13-4303-89C2-557C0F872E36}" srcOrd="4" destOrd="0" presId="urn:microsoft.com/office/officeart/2005/8/layout/cycle5"/>
    <dgm:cxn modelId="{B583D1C7-6FB1-4375-81C2-94C200327637}" type="presParOf" srcId="{486810A4-5B8B-428C-82FA-6706B92F2B8D}" destId="{2608C833-C7CA-4C34-AF40-D675BB23BFF8}" srcOrd="5" destOrd="0" presId="urn:microsoft.com/office/officeart/2005/8/layout/cycle5"/>
    <dgm:cxn modelId="{A435FDD2-087F-4146-85D5-2D5363FE1BF0}" type="presParOf" srcId="{486810A4-5B8B-428C-82FA-6706B92F2B8D}" destId="{87DDFE89-E291-4A30-BB1A-D157018C5844}" srcOrd="6" destOrd="0" presId="urn:microsoft.com/office/officeart/2005/8/layout/cycle5"/>
    <dgm:cxn modelId="{33999BD0-F62D-4274-89B6-62BE54C483A9}" type="presParOf" srcId="{486810A4-5B8B-428C-82FA-6706B92F2B8D}" destId="{8027D649-FF22-4F81-AF53-1D6C1218E772}" srcOrd="7" destOrd="0" presId="urn:microsoft.com/office/officeart/2005/8/layout/cycle5"/>
    <dgm:cxn modelId="{4CB637FF-768A-42C2-9D67-C923FA67B267}" type="presParOf" srcId="{486810A4-5B8B-428C-82FA-6706B92F2B8D}" destId="{A5F0C591-9175-47CC-B658-B40A49572385}" srcOrd="8" destOrd="0" presId="urn:microsoft.com/office/officeart/2005/8/layout/cycle5"/>
    <dgm:cxn modelId="{1D5B343B-4DCE-430D-AAB0-BF6C333EC454}" type="presParOf" srcId="{486810A4-5B8B-428C-82FA-6706B92F2B8D}" destId="{E7D0F3AD-A775-4258-8B28-A0527526973D}" srcOrd="9" destOrd="0" presId="urn:microsoft.com/office/officeart/2005/8/layout/cycle5"/>
    <dgm:cxn modelId="{359E15C4-6B98-46DF-BA06-AA47D2A532E9}" type="presParOf" srcId="{486810A4-5B8B-428C-82FA-6706B92F2B8D}" destId="{1E7F75E9-9957-4E66-B2AB-45A73D8914B3}" srcOrd="10" destOrd="0" presId="urn:microsoft.com/office/officeart/2005/8/layout/cycle5"/>
    <dgm:cxn modelId="{FBE54B02-0165-4891-95E2-84B3CEC577BA}" type="presParOf" srcId="{486810A4-5B8B-428C-82FA-6706B92F2B8D}" destId="{D2207133-7360-4DFF-B1B0-7A4A5EB97FE0}" srcOrd="11" destOrd="0" presId="urn:microsoft.com/office/officeart/2005/8/layout/cycle5"/>
    <dgm:cxn modelId="{263FF91B-8820-43EA-8306-C30938915008}" type="presParOf" srcId="{486810A4-5B8B-428C-82FA-6706B92F2B8D}" destId="{70A9F704-8050-40DE-B763-12F5060559A1}" srcOrd="12" destOrd="0" presId="urn:microsoft.com/office/officeart/2005/8/layout/cycle5"/>
    <dgm:cxn modelId="{E6138AFE-3660-4517-B9B1-06B558244F55}" type="presParOf" srcId="{486810A4-5B8B-428C-82FA-6706B92F2B8D}" destId="{70107AA1-4311-417B-B41A-87A748757B99}" srcOrd="13" destOrd="0" presId="urn:microsoft.com/office/officeart/2005/8/layout/cycle5"/>
    <dgm:cxn modelId="{21593199-D5FF-4322-9CC1-126B6ED166E0}" type="presParOf" srcId="{486810A4-5B8B-428C-82FA-6706B92F2B8D}" destId="{DB57E10A-FC13-48E2-8D70-27066B9455C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CC9B7-0730-4720-8829-7436FCD8B0EF}">
      <dsp:nvSpPr>
        <dsp:cNvPr id="0" name=""/>
        <dsp:cNvSpPr/>
      </dsp:nvSpPr>
      <dsp:spPr>
        <a:xfrm>
          <a:off x="3563888" y="14948"/>
          <a:ext cx="2375253" cy="1226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Vous aider à vous réaliser en tant que jeunes citoyens actifs et engagés</a:t>
          </a:r>
          <a:endParaRPr lang="fr-CA" sz="2000" kern="1200" dirty="0"/>
        </a:p>
      </dsp:txBody>
      <dsp:txXfrm>
        <a:off x="3623775" y="74835"/>
        <a:ext cx="2255479" cy="1107009"/>
      </dsp:txXfrm>
    </dsp:sp>
    <dsp:sp modelId="{C5BDE599-F6FC-4A48-BAA6-65EAA361965C}">
      <dsp:nvSpPr>
        <dsp:cNvPr id="0" name=""/>
        <dsp:cNvSpPr/>
      </dsp:nvSpPr>
      <dsp:spPr>
        <a:xfrm>
          <a:off x="3887214" y="1174767"/>
          <a:ext cx="4095687" cy="4095687"/>
        </a:xfrm>
        <a:custGeom>
          <a:avLst/>
          <a:gdLst/>
          <a:ahLst/>
          <a:cxnLst/>
          <a:rect l="0" t="0" r="0" b="0"/>
          <a:pathLst>
            <a:path>
              <a:moveTo>
                <a:pt x="2239016" y="8942"/>
              </a:moveTo>
              <a:arcTo wR="2047843" hR="2047843" stAng="16521393" swAng="9576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E5920-37DA-484F-9AE3-ADCA9ED014D1}">
      <dsp:nvSpPr>
        <dsp:cNvPr id="0" name=""/>
        <dsp:cNvSpPr/>
      </dsp:nvSpPr>
      <dsp:spPr>
        <a:xfrm>
          <a:off x="6012168" y="1390881"/>
          <a:ext cx="2148743" cy="1358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Fournir des lieux d’apprentissage et de formation</a:t>
          </a:r>
          <a:endParaRPr lang="fr-CA" sz="2000" kern="1200" dirty="0"/>
        </a:p>
      </dsp:txBody>
      <dsp:txXfrm>
        <a:off x="6078478" y="1457191"/>
        <a:ext cx="2016123" cy="1225750"/>
      </dsp:txXfrm>
    </dsp:sp>
    <dsp:sp modelId="{2608C833-C7CA-4C34-AF40-D675BB23BFF8}">
      <dsp:nvSpPr>
        <dsp:cNvPr id="0" name=""/>
        <dsp:cNvSpPr/>
      </dsp:nvSpPr>
      <dsp:spPr>
        <a:xfrm>
          <a:off x="3035231" y="832864"/>
          <a:ext cx="4095687" cy="4095687"/>
        </a:xfrm>
        <a:custGeom>
          <a:avLst/>
          <a:gdLst/>
          <a:ahLst/>
          <a:cxnLst/>
          <a:rect l="0" t="0" r="0" b="0"/>
          <a:pathLst>
            <a:path>
              <a:moveTo>
                <a:pt x="4095629" y="2063258"/>
              </a:moveTo>
              <a:arcTo wR="2047843" hR="2047843" stAng="21625877" swAng="7468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DFE89-E291-4A30-BB1A-D157018C5844}">
      <dsp:nvSpPr>
        <dsp:cNvPr id="0" name=""/>
        <dsp:cNvSpPr/>
      </dsp:nvSpPr>
      <dsp:spPr>
        <a:xfrm>
          <a:off x="5220074" y="3479111"/>
          <a:ext cx="3028793" cy="116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Favoriser l’acquisition de </a:t>
          </a:r>
          <a:r>
            <a:rPr lang="fr-CA" sz="1800" b="1" kern="1200" dirty="0" smtClean="0"/>
            <a:t>compétences </a:t>
          </a:r>
          <a:r>
            <a:rPr lang="fr-CA" sz="1800" b="1" kern="1200" smtClean="0"/>
            <a:t>interculturelles et </a:t>
          </a:r>
          <a:r>
            <a:rPr lang="fr-CA" sz="1800" b="1" kern="1200" dirty="0" smtClean="0"/>
            <a:t>prise de responsabilités</a:t>
          </a:r>
          <a:endParaRPr lang="fr-CA" sz="1800" kern="1200" dirty="0"/>
        </a:p>
      </dsp:txBody>
      <dsp:txXfrm>
        <a:off x="5277085" y="3536122"/>
        <a:ext cx="2914771" cy="1053858"/>
      </dsp:txXfrm>
    </dsp:sp>
    <dsp:sp modelId="{A5F0C591-9175-47CC-B658-B40A49572385}">
      <dsp:nvSpPr>
        <dsp:cNvPr id="0" name=""/>
        <dsp:cNvSpPr/>
      </dsp:nvSpPr>
      <dsp:spPr>
        <a:xfrm>
          <a:off x="2683995" y="1145275"/>
          <a:ext cx="4095687" cy="4095687"/>
        </a:xfrm>
        <a:custGeom>
          <a:avLst/>
          <a:gdLst/>
          <a:ahLst/>
          <a:cxnLst/>
          <a:rect l="0" t="0" r="0" b="0"/>
          <a:pathLst>
            <a:path>
              <a:moveTo>
                <a:pt x="3026201" y="3846866"/>
              </a:moveTo>
              <a:arcTo wR="2047843" hR="2047843" stAng="3687687" swAng="34628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0F3AD-A775-4258-8B28-A0527526973D}">
      <dsp:nvSpPr>
        <dsp:cNvPr id="0" name=""/>
        <dsp:cNvSpPr/>
      </dsp:nvSpPr>
      <dsp:spPr>
        <a:xfrm>
          <a:off x="1547672" y="3263085"/>
          <a:ext cx="2030243" cy="1367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Contribuer au </a:t>
          </a:r>
          <a:r>
            <a:rPr lang="fr-CA" sz="1800" b="1" kern="1200" dirty="0" smtClean="0"/>
            <a:t>développement durable des communautés</a:t>
          </a:r>
          <a:endParaRPr lang="fr-CA" sz="1800" b="1" kern="1200" dirty="0"/>
        </a:p>
      </dsp:txBody>
      <dsp:txXfrm>
        <a:off x="1614442" y="3329855"/>
        <a:ext cx="1896703" cy="1234249"/>
      </dsp:txXfrm>
    </dsp:sp>
    <dsp:sp modelId="{D2207133-7360-4DFF-B1B0-7A4A5EB97FE0}">
      <dsp:nvSpPr>
        <dsp:cNvPr id="0" name=""/>
        <dsp:cNvSpPr/>
      </dsp:nvSpPr>
      <dsp:spPr>
        <a:xfrm>
          <a:off x="2081109" y="435973"/>
          <a:ext cx="4095687" cy="4095687"/>
        </a:xfrm>
        <a:custGeom>
          <a:avLst/>
          <a:gdLst/>
          <a:ahLst/>
          <a:cxnLst/>
          <a:rect l="0" t="0" r="0" b="0"/>
          <a:pathLst>
            <a:path>
              <a:moveTo>
                <a:pt x="99919" y="2679709"/>
              </a:moveTo>
              <a:arcTo wR="2047843" hR="2047843" stAng="9721681" swAng="7992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9F704-8050-40DE-B763-12F5060559A1}">
      <dsp:nvSpPr>
        <dsp:cNvPr id="0" name=""/>
        <dsp:cNvSpPr/>
      </dsp:nvSpPr>
      <dsp:spPr>
        <a:xfrm>
          <a:off x="1187629" y="1030839"/>
          <a:ext cx="2045853" cy="146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/>
            <a:t>Collaborer avec des </a:t>
          </a:r>
          <a:r>
            <a:rPr lang="fr-CA" sz="1800" b="1" kern="1200" dirty="0" smtClean="0"/>
            <a:t>partenaires d’ici et d’ailleurs</a:t>
          </a:r>
          <a:endParaRPr lang="fr-FR" sz="1800" b="0" i="0" kern="1200" baseline="0" dirty="0"/>
        </a:p>
      </dsp:txBody>
      <dsp:txXfrm>
        <a:off x="1259005" y="1102215"/>
        <a:ext cx="1903101" cy="1319397"/>
      </dsp:txXfrm>
    </dsp:sp>
    <dsp:sp modelId="{DB57E10A-FC13-48E2-8D70-27066B9455C4}">
      <dsp:nvSpPr>
        <dsp:cNvPr id="0" name=""/>
        <dsp:cNvSpPr/>
      </dsp:nvSpPr>
      <dsp:spPr>
        <a:xfrm>
          <a:off x="1281361" y="896967"/>
          <a:ext cx="4095687" cy="4095687"/>
        </a:xfrm>
        <a:custGeom>
          <a:avLst/>
          <a:gdLst/>
          <a:ahLst/>
          <a:cxnLst/>
          <a:rect l="0" t="0" r="0" b="0"/>
          <a:pathLst>
            <a:path>
              <a:moveTo>
                <a:pt x="1503972" y="73541"/>
              </a:moveTo>
              <a:arcTo wR="2047843" hR="2047843" stAng="15275906" swAng="993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602271-E0B9-43C6-AF5B-A02CDDE2DE95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932F1A-713D-4DEC-84F8-5670FFADDF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66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7A92-34E2-41AF-AED0-D436831F8461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8ED9-3BF0-463A-A8EF-C0D5D5D050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7A00-42ED-4486-AAEF-7EC0AF23D137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66B5-7514-4AEB-B06B-7F7D36BB9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9917-4A87-4620-976E-0393D398CF42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55AB-DC94-4EC6-ACCB-3D7A37333C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500F-CC5C-4960-9821-2DA57F2C539E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DA2F-0425-4C62-A165-3E3F35219A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728B-0AA2-4F51-A658-56755333A785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1775-DD12-487D-B4B0-A74167B912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2AC4-ADED-43AF-9532-9D9E0B3450F4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88B5-80BD-4B40-8B7D-6DDC6DC007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E230-E319-48DE-B60F-BC6BF9272C0E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DC4C-BD54-48BF-A93D-D8E1B3A4FF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2183-2D55-4AAD-9448-93C7FDC16B11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0519-0932-40CB-A4F4-8FBF4270D2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4540-D2C2-4356-AC19-81497E8287C3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5576D-78FD-47AB-A592-8802C658F5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63BE-51EA-4083-AE35-1C741BF50CC4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2790-6A7B-473D-B146-597F65419B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4FAE-5409-474C-A673-5E621ADBF401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06F6-58D4-4E47-9B10-6288C9CAF1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D0E527-E877-4886-8CC5-96A5B281C940}" type="datetimeFigureOut">
              <a:rPr lang="fr-FR"/>
              <a:pPr>
                <a:defRPr/>
              </a:pPr>
              <a:t>08/10/2020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6FCC55-BA41-4793-83A3-11406DA488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boulanger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836613"/>
            <a:ext cx="569753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555875" y="2708275"/>
            <a:ext cx="6337300" cy="2520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800" cap="small" dirty="0" smtClean="0"/>
              <a:t/>
            </a:r>
            <a:br>
              <a:rPr lang="fr-FR" sz="4800" cap="small" dirty="0" smtClean="0"/>
            </a:br>
            <a:r>
              <a:rPr lang="fr-FR" sz="4800" b="1" cap="sm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s’engager </a:t>
            </a:r>
            <a:br>
              <a:rPr lang="fr-FR" sz="4800" b="1" cap="small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r-FR" sz="4800" b="1" cap="small" dirty="0" smtClean="0">
                <a:solidFill>
                  <a:schemeClr val="tx2"/>
                </a:solidFill>
                <a:latin typeface="Calibri" panose="020F0502020204030204" pitchFamily="34" charset="0"/>
              </a:rPr>
              <a:t>avec le</a:t>
            </a:r>
            <a:r>
              <a:rPr lang="fr-FR" sz="4800" b="1" cap="small" dirty="0" smtClean="0">
                <a:solidFill>
                  <a:schemeClr val="tx2"/>
                </a:solidFill>
                <a:latin typeface="Century Schoolbook" pitchFamily="18" charset="0"/>
              </a:rPr>
              <a:t> </a:t>
            </a:r>
            <a:r>
              <a:rPr lang="fr-FR" sz="4800" b="1" cap="small" dirty="0" smtClean="0">
                <a:solidFill>
                  <a:schemeClr val="tx2"/>
                </a:solidFill>
                <a:latin typeface="Mistral" pitchFamily="66" charset="0"/>
              </a:rPr>
              <a:t>monde …</a:t>
            </a:r>
            <a:r>
              <a:rPr lang="fr-FR" sz="4800" b="1" cap="small" dirty="0" smtClean="0">
                <a:solidFill>
                  <a:schemeClr val="tx2"/>
                </a:solidFill>
              </a:rPr>
              <a:t> </a:t>
            </a:r>
            <a:endParaRPr lang="fr-FR" sz="4800" b="1" cap="small" dirty="0">
              <a:solidFill>
                <a:schemeClr val="tx2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11188" y="5373688"/>
            <a:ext cx="1008062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33794" name="Picture 2" descr="http://u.jimdo.com/www21/o/sd97e5c94889b28fd/img/iafc70ec3d0b72e01/1354473972/orig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232248" cy="210469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33796" name="Picture 4" descr="http://us.cdn3.123rf.com/168nwm/taesmileland/taesmileland1202/taesmileland120200081/12544401-les-voyages-en-avion-autour-du-monde-en-dessin-pastel-sur-papier-fus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653136"/>
            <a:ext cx="1440160" cy="14401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5076825" y="2420938"/>
            <a:ext cx="1943100" cy="36036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160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CA" sz="1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au Canada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ex: Ste-Thérèse</a:t>
            </a: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4098" name="Picture 2" descr="Lâimage contient peut-ÃªtreÂ : 9 personnes, personnes souriantes, personnes debout, arbre, plante, plein air et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7" y="1638349"/>
            <a:ext cx="4992489" cy="374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âimage contient peut-ÃªtreÂ : 2 personnes, personnes souriantes, personnes debout, courts-mÃ©trages, arbre, plante, plein air et na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9" y="1644823"/>
            <a:ext cx="2830376" cy="37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au Canada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ex: Camp le Manoir</a:t>
            </a: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5122" name="Picture 2" descr="Lâimage contient peut-ÃªtreÂ : 1 personne, plein 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66875"/>
            <a:ext cx="3007297" cy="3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âimage contient peut-ÃªtreÂ : 9 personnes, personnes souriantes, personnes assises, arbre, montagne, plein air et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50" y="3566063"/>
            <a:ext cx="4286318" cy="32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âimage contient peut-ÃªtreÂ : 1 personne, sourit, debout, arbre, plein air et na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1046"/>
            <a:ext cx="2609727" cy="32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CA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  Chantiers d’initiation</a:t>
            </a:r>
            <a:br>
              <a:rPr lang="fr-CA" b="1" dirty="0" smtClean="0">
                <a:solidFill>
                  <a:srgbClr val="E6AF00"/>
                </a:solidFill>
                <a:latin typeface="Calibri" panose="020F0502020204030204" pitchFamily="34" charset="0"/>
              </a:rPr>
            </a:br>
            <a:r>
              <a:rPr lang="fr-CA" sz="3600" dirty="0" smtClean="0">
                <a:solidFill>
                  <a:srgbClr val="E6AF00"/>
                </a:solidFill>
                <a:latin typeface="Calibri" panose="020F0502020204030204" pitchFamily="34" charset="0"/>
              </a:rPr>
              <a:t>France - Bordeaux</a:t>
            </a:r>
            <a:endParaRPr lang="fr-CA" dirty="0">
              <a:solidFill>
                <a:srgbClr val="E6AF00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549275"/>
            <a:ext cx="9361487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3348038" y="1916113"/>
            <a:ext cx="5327650" cy="295275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Type de projet: </a:t>
            </a: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Rénovation </a:t>
            </a:r>
            <a:r>
              <a:rPr lang="fr-CA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+ patrimoine</a:t>
            </a:r>
            <a:endParaRPr lang="fr-CA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 Rénovation de châteaux de l'époque médiévale</a:t>
            </a:r>
          </a:p>
          <a:p>
            <a:pPr>
              <a:buFont typeface="Wingdings" pitchFamily="2" charset="2"/>
              <a:buChar char="Ø"/>
              <a:defRPr/>
            </a:pPr>
            <a:endParaRPr lang="fr-CA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Hébergement: </a:t>
            </a:r>
            <a:r>
              <a:rPr lang="fr-FR" sz="1600" dirty="0">
                <a:solidFill>
                  <a:srgbClr val="002060"/>
                </a:solidFill>
                <a:latin typeface="Calibri" panose="020F0502020204030204" pitchFamily="34" charset="0"/>
              </a:rPr>
              <a:t>En dortoir, pension complète + visites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CA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Objectifs du projet 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découvertes culturelles;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apprentissage de techniques d’artisanat;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initiation à l’engagement citoyen;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CA" sz="1600" dirty="0">
                <a:solidFill>
                  <a:srgbClr val="002060"/>
                </a:solidFill>
                <a:latin typeface="Calibri" panose="020F0502020204030204" pitchFamily="34" charset="0"/>
              </a:rPr>
              <a:t>compréhension de l’histoire et imprégnation de l’ambiance médiévale.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1600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6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6629" name="AutoShape 2" descr="http://u.jimdo.com/www21/o/sd97e5c94889b28fd/img/i9dd6b1bdecf47f66/1353423385/orig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30079"/>
              </p:ext>
            </p:extLst>
          </p:nvPr>
        </p:nvGraphicFramePr>
        <p:xfrm>
          <a:off x="3348038" y="4949825"/>
          <a:ext cx="5243289" cy="1095034"/>
        </p:xfrm>
        <a:graphic>
          <a:graphicData uri="http://schemas.openxmlformats.org/drawingml/2006/table">
            <a:tbl>
              <a:tblPr/>
              <a:tblGrid>
                <a:gridCol w="1747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Durée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Nombre de participant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Coût/participant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14 jours</a:t>
                      </a:r>
                      <a:endParaRPr lang="fr-CA" sz="1200" kern="5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12 participants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3 400</a:t>
                      </a:r>
                      <a:r>
                        <a:rPr lang="fr-CA" sz="1400" kern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 – 3 800</a:t>
                      </a:r>
                      <a:r>
                        <a:rPr lang="fr-CA" sz="1400" kern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fr-CA" sz="1400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$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14 jours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25 participants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kern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2 800</a:t>
                      </a:r>
                      <a:r>
                        <a:rPr lang="fr-CA" sz="1400" kern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 – 3 000</a:t>
                      </a:r>
                      <a:r>
                        <a:rPr lang="fr-CA" sz="1400" kern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MS Mincho"/>
                          <a:cs typeface="Times New Roman"/>
                        </a:rPr>
                        <a:t>$</a:t>
                      </a:r>
                      <a:endParaRPr lang="fr-CA" sz="1200" kern="5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Georg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29305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d’entrepreneuriat</a:t>
            </a: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9606" y="1490452"/>
            <a:ext cx="4423507" cy="48962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Tu as un projet à finalité social ? Nous pouvons t’aider à le mettre en œuvre !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1 à 12 mois d’accompagnement personnalisé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2 fin de semaine de formation à Montréal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Rendez-vous Leadership en mains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Rendez-vous des volontaires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Bourses disponible (pouvant aller jusqu’à 2 500 $ ) + accès aux bourses de notre partenaire </a:t>
            </a:r>
            <a:r>
              <a:rPr lang="fr-FR" sz="8000" b="1" dirty="0" err="1" smtClean="0">
                <a:solidFill>
                  <a:srgbClr val="002060"/>
                </a:solidFill>
                <a:latin typeface="PT Sans" panose="020B0503020203020204" pitchFamily="34" charset="0"/>
              </a:rPr>
              <a:t>Taking</a:t>
            </a: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It Global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2060"/>
                </a:solidFill>
                <a:latin typeface="Century Schoolbook" pitchFamily="18" charset="0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6146" name="Picture 2" descr="https://www.cj.qc.ca/wp-content/uploads/2018/06/annonce-f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5"/>
          <a:stretch/>
        </p:blipFill>
        <p:spPr bwMode="auto">
          <a:xfrm>
            <a:off x="4370705" y="1680983"/>
            <a:ext cx="4572308" cy="47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/>
            <a:r>
              <a:rPr lang="fr-CA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Nous rejoindre</a:t>
            </a:r>
            <a:endParaRPr lang="fr-CA" dirty="0" smtClean="0">
              <a:solidFill>
                <a:srgbClr val="E6AF00"/>
              </a:solidFill>
              <a:latin typeface="Calibri" panose="020F0502020204030204" pitchFamily="34" charset="0"/>
            </a:endParaRPr>
          </a:p>
        </p:txBody>
      </p:sp>
      <p:pic>
        <p:nvPicPr>
          <p:cNvPr id="32770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17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 dirty="0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619250" y="1916113"/>
            <a:ext cx="7921625" cy="5132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2400" b="1" dirty="0">
                <a:latin typeface="Calibri" panose="020F0502020204030204" pitchFamily="34" charset="0"/>
              </a:rPr>
              <a:t>Téléphone : </a:t>
            </a:r>
            <a:r>
              <a:rPr lang="fr-CA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514-252-3015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2400" b="1" dirty="0">
                <a:latin typeface="Calibri" panose="020F0502020204030204" pitchFamily="34" charset="0"/>
              </a:rPr>
              <a:t>Téléphone (sans frais) : </a:t>
            </a:r>
            <a:r>
              <a:rPr lang="fr-CA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1-800-361-2055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2400" b="1" dirty="0">
                <a:latin typeface="Calibri" panose="020F0502020204030204" pitchFamily="34" charset="0"/>
              </a:rPr>
              <a:t>Courriel: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cj@cj.qc.ca</a:t>
            </a:r>
            <a:endParaRPr lang="fr-CA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2400" b="1" dirty="0">
                <a:latin typeface="Calibri" panose="020F0502020204030204" pitchFamily="34" charset="0"/>
              </a:rPr>
              <a:t>Site web </a:t>
            </a:r>
            <a:r>
              <a:rPr lang="fr-FR" sz="2400" b="1" dirty="0">
                <a:latin typeface="Calibri" panose="020F0502020204030204" pitchFamily="34" charset="0"/>
              </a:rPr>
              <a:t>: </a:t>
            </a:r>
            <a:r>
              <a:rPr lang="fr-FR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www.cj.qc.ca</a:t>
            </a:r>
            <a:endParaRPr lang="fr-CA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2400" b="1" dirty="0">
                <a:latin typeface="Calibri" panose="020F0502020204030204" pitchFamily="34" charset="0"/>
              </a:rPr>
              <a:t>Facebook: </a:t>
            </a:r>
            <a:r>
              <a:rPr lang="fr-CA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https://www.facebook.com/Chantiersjeunesse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000" dirty="0">
              <a:latin typeface="+mn-lt"/>
            </a:endParaRP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dirty="0"/>
              <a:t> 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32773" name="Picture 2" descr="http://www.techni-contact.com/ressources/images/produits/card/plaque-pictogramme-telephone-870055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05038"/>
            <a:ext cx="7191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http://www.csportneuf.qc.ca/epts/images/courri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1416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http://us.cdn3.123rf.com/168nwm/rclassenlayouts/rclassenlayouts1201/rclassenlayouts120100563/12505473-blanc-3d-curseur-de-la-souris-vecte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789363"/>
            <a:ext cx="808037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ttp://www.3martinilunches.com/Portals/206831/images/facebook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508500"/>
            <a:ext cx="7032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fr-CA" b="1" dirty="0" smtClean="0">
                <a:solidFill>
                  <a:srgbClr val="E6AF00"/>
                </a:solidFill>
                <a:latin typeface="Calibri Light" panose="020F0302020204030204" pitchFamily="34" charset="0"/>
              </a:rPr>
              <a:t>Qui sommes- nous ?</a:t>
            </a:r>
          </a:p>
        </p:txBody>
      </p:sp>
      <p:pic>
        <p:nvPicPr>
          <p:cNvPr id="15362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15363" name="ZoneTexte 6"/>
          <p:cNvSpPr txBox="1">
            <a:spLocks noChangeArrowheads="1"/>
          </p:cNvSpPr>
          <p:nvPr/>
        </p:nvSpPr>
        <p:spPr bwMode="auto">
          <a:xfrm>
            <a:off x="971550" y="1844675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A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15364" name="ZoneTexte 7"/>
          <p:cNvSpPr txBox="1">
            <a:spLocks noChangeArrowheads="1"/>
          </p:cNvSpPr>
          <p:nvPr/>
        </p:nvSpPr>
        <p:spPr bwMode="auto">
          <a:xfrm>
            <a:off x="468313" y="1773238"/>
            <a:ext cx="6767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A">
              <a:latin typeface="Century Schoolbook" pitchFamily="18" charset="0"/>
            </a:endParaRPr>
          </a:p>
        </p:txBody>
      </p:sp>
      <p:sp>
        <p:nvSpPr>
          <p:cNvPr id="15365" name="Espace réservé du contenu 2"/>
          <p:cNvSpPr txBox="1">
            <a:spLocks/>
          </p:cNvSpPr>
          <p:nvPr/>
        </p:nvSpPr>
        <p:spPr bwMode="auto">
          <a:xfrm>
            <a:off x="-37232" y="1196975"/>
            <a:ext cx="61214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057400" lvl="4" indent="-228600">
              <a:spcBef>
                <a:spcPct val="20000"/>
              </a:spcBef>
              <a:buFont typeface="Wingdings 2" pitchFamily="18" charset="2"/>
              <a:buNone/>
            </a:pPr>
            <a:endParaRPr lang="fr-FR" sz="2000" dirty="0">
              <a:latin typeface="Calibri" pitchFamily="34" charset="0"/>
            </a:endParaRPr>
          </a:p>
          <a:p>
            <a:pPr marL="2057400" lvl="4" indent="-228600">
              <a:spcBef>
                <a:spcPct val="20000"/>
              </a:spcBef>
              <a:buFont typeface="Wingdings 2" pitchFamily="18" charset="2"/>
              <a:buNone/>
            </a:pPr>
            <a:r>
              <a:rPr lang="fr-FR" sz="1200" dirty="0">
                <a:latin typeface="Calibri" pitchFamily="34" charset="0"/>
              </a:rPr>
              <a:t>       </a:t>
            </a:r>
          </a:p>
          <a:p>
            <a:pPr marL="342900" indent="-342900">
              <a:spcBef>
                <a:spcPct val="20000"/>
              </a:spcBef>
            </a:pPr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Chantiers jeunesse c’est : 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un organisme à but non lucratif;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qui existe depuis 1980;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des projets de bénévolat au Québec;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un membre d’une alliance de plus de </a:t>
            </a: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35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partenaires (Amérique, Europe, Asie);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plus de 150 jeunes qui participent chaque année !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endParaRPr lang="fr-FR" sz="28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fr-FR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fr-FR" sz="3200" dirty="0">
              <a:latin typeface="Calibri" pitchFamily="34" charset="0"/>
            </a:endParaRPr>
          </a:p>
        </p:txBody>
      </p:sp>
      <p:pic>
        <p:nvPicPr>
          <p:cNvPr id="15366" name="Picture 2" descr="http://u.jimdo.com/www21/o/sd97e5c94889b28fd/img/i58b58c019400255c/1352298830/orig/image.jpg"/>
          <p:cNvPicPr>
            <a:picLocks noChangeAspect="1" noChangeArrowheads="1"/>
          </p:cNvPicPr>
          <p:nvPr/>
        </p:nvPicPr>
        <p:blipFill>
          <a:blip r:embed="rId3" cstate="print"/>
          <a:srcRect l="19687" t="10797" r="6168"/>
          <a:stretch>
            <a:fillRect/>
          </a:stretch>
        </p:blipFill>
        <p:spPr bwMode="auto">
          <a:xfrm>
            <a:off x="5867400" y="1844675"/>
            <a:ext cx="295275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250825" y="6308725"/>
            <a:ext cx="1944688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fr-CA" b="1" smtClean="0">
                <a:solidFill>
                  <a:srgbClr val="E6AF00"/>
                </a:solidFill>
                <a:latin typeface="Century Gothic" pitchFamily="34" charset="0"/>
              </a:rPr>
              <a:t>Notre mission</a:t>
            </a:r>
            <a:endParaRPr lang="fr-CA" b="1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16386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215886091"/>
              </p:ext>
            </p:extLst>
          </p:nvPr>
        </p:nvGraphicFramePr>
        <p:xfrm>
          <a:off x="0" y="1584176"/>
          <a:ext cx="9217024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lipse 6"/>
          <p:cNvSpPr/>
          <p:nvPr/>
        </p:nvSpPr>
        <p:spPr>
          <a:xfrm>
            <a:off x="3348038" y="2924175"/>
            <a:ext cx="2447925" cy="21605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Développer </a:t>
            </a:r>
            <a:r>
              <a:rPr lang="fr-CA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votre plein potentiel</a:t>
            </a:r>
            <a:endParaRPr lang="fr-CA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312196_340324496096869_701441875_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27567">
            <a:off x="4600930" y="3995723"/>
            <a:ext cx="3949410" cy="2627455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tile tx="0" ty="0" sx="100000" sy="100000" flip="none" algn="ctr"/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fr-CA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Nos programmes</a:t>
            </a:r>
          </a:p>
        </p:txBody>
      </p:sp>
      <p:pic>
        <p:nvPicPr>
          <p:cNvPr id="18435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052513"/>
            <a:ext cx="9467850" cy="4492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Qu’est ce qu’un chantier  ?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Les chantiers à l’étranger  (CET)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Les chantiers </a:t>
            </a:r>
            <a:r>
              <a:rPr lang="fr-CA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 coopération interculturelle (CCI)</a:t>
            </a:r>
            <a:endParaRPr lang="fr-CA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Les chantiers d’initiation à l’engagement communautaire (CIEC</a:t>
            </a:r>
            <a:r>
              <a:rPr lang="fr-CA" sz="2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Les stages individuels à moyen et long terme (MTV</a:t>
            </a:r>
            <a:r>
              <a:rPr lang="fr-CA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chantiers d’entreprenariat (CE)</a:t>
            </a: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fr-CA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2" descr="Projet volontariat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3335">
            <a:off x="5751513" y="1598613"/>
            <a:ext cx="28733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à l’international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772816"/>
            <a:ext cx="9361487" cy="360087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Plus de 2000 projets dans 35 pays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Environnement, patrimoine, construction, </a:t>
            </a:r>
          </a:p>
          <a:p>
            <a:pPr>
              <a:lnSpc>
                <a:spcPct val="120000"/>
              </a:lnSpc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  rénovation, social, culturel, etc.</a:t>
            </a: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Destinations:</a:t>
            </a:r>
          </a:p>
          <a:p>
            <a:pPr>
              <a:lnSpc>
                <a:spcPct val="120000"/>
              </a:lnSpc>
              <a:defRPr/>
            </a:pPr>
            <a:r>
              <a:rPr lang="fr-FR" sz="8000" b="1" dirty="0">
                <a:solidFill>
                  <a:srgbClr val="002060"/>
                </a:solidFill>
                <a:latin typeface="PT Sans" panose="020B0503020203020204" pitchFamily="34" charset="0"/>
              </a:rPr>
              <a:t> </a:t>
            </a: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  Europe : </a:t>
            </a:r>
            <a:r>
              <a:rPr lang="fr-FR" sz="8000" dirty="0" smtClean="0">
                <a:solidFill>
                  <a:srgbClr val="002060"/>
                </a:solidFill>
                <a:latin typeface="PT Sans" panose="020B0503020203020204" pitchFamily="34" charset="0"/>
              </a:rPr>
              <a:t>presque tous les pays, </a:t>
            </a: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Asie : </a:t>
            </a:r>
            <a:r>
              <a:rPr lang="fr-FR" sz="8000" dirty="0" smtClean="0">
                <a:solidFill>
                  <a:srgbClr val="002060"/>
                </a:solidFill>
                <a:latin typeface="PT Sans" panose="020B0503020203020204" pitchFamily="34" charset="0"/>
              </a:rPr>
              <a:t>Japon, </a:t>
            </a:r>
          </a:p>
          <a:p>
            <a:pPr>
              <a:lnSpc>
                <a:spcPct val="120000"/>
              </a:lnSpc>
              <a:defRPr/>
            </a:pPr>
            <a:r>
              <a:rPr lang="fr-FR" sz="8000" dirty="0">
                <a:solidFill>
                  <a:srgbClr val="002060"/>
                </a:solidFill>
                <a:latin typeface="PT Sans" panose="020B0503020203020204" pitchFamily="34" charset="0"/>
              </a:rPr>
              <a:t> </a:t>
            </a:r>
            <a:r>
              <a:rPr lang="fr-FR" sz="8000" dirty="0" smtClean="0">
                <a:solidFill>
                  <a:srgbClr val="002060"/>
                </a:solidFill>
                <a:latin typeface="PT Sans" panose="020B0503020203020204" pitchFamily="34" charset="0"/>
              </a:rPr>
              <a:t>    Corée du sud, Mongolie, Inde et </a:t>
            </a:r>
            <a:r>
              <a:rPr lang="fr-FR" sz="8000" dirty="0" err="1" smtClean="0">
                <a:solidFill>
                  <a:srgbClr val="002060"/>
                </a:solidFill>
                <a:latin typeface="PT Sans" panose="020B0503020203020204" pitchFamily="34" charset="0"/>
              </a:rPr>
              <a:t>Kyrgyzystan</a:t>
            </a:r>
            <a:r>
              <a:rPr lang="fr-FR" sz="8000" dirty="0" smtClean="0">
                <a:solidFill>
                  <a:srgbClr val="002060"/>
                </a:solidFill>
                <a:latin typeface="PT Sans" panose="020B0503020203020204" pitchFamily="34" charset="0"/>
              </a:rPr>
              <a:t>,</a:t>
            </a: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Amérique : </a:t>
            </a:r>
            <a:r>
              <a:rPr lang="fr-FR" sz="8000" dirty="0" smtClean="0">
                <a:solidFill>
                  <a:srgbClr val="002060"/>
                </a:solidFill>
                <a:latin typeface="PT Sans" panose="020B0503020203020204" pitchFamily="34" charset="0"/>
              </a:rPr>
              <a:t>USA et Mexique</a:t>
            </a:r>
            <a:endParaRPr lang="fr-FR" sz="8000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Durée : 2 à 3 semaine en groupe ou 1 à 12 mois individuel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Frais : 50 $ d’inscription + 450 $ participation + transport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>
                <a:solidFill>
                  <a:srgbClr val="002060"/>
                </a:solidFill>
                <a:latin typeface="PT Sans" panose="020B0503020203020204" pitchFamily="34" charset="0"/>
              </a:rPr>
              <a:t>Chantiers pour les 18 ans et + , les 15-17 ans ou les familles</a:t>
            </a:r>
          </a:p>
          <a:p>
            <a:pPr>
              <a:lnSpc>
                <a:spcPct val="120000"/>
              </a:lnSpc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2060"/>
                </a:solidFill>
                <a:latin typeface="Century Schoolbook" pitchFamily="18" charset="0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à l’international</a:t>
            </a:r>
            <a:b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</a:br>
            <a:r>
              <a:rPr lang="fr-CA" sz="32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ex: République Tchèque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772816"/>
            <a:ext cx="9361487" cy="3600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2050" name="Picture 2" descr="Aucune description de ph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7" y="1620837"/>
            <a:ext cx="3866902" cy="51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cune description de photo disponi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01" y="2564904"/>
            <a:ext cx="36766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à l’international</a:t>
            </a:r>
            <a:b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</a:br>
            <a:r>
              <a:rPr lang="fr-CA" sz="32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ex: République Tchèque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772816"/>
            <a:ext cx="9361487" cy="3600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1026" name="Picture 2" descr="Aucune description de ph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2" y="1594763"/>
            <a:ext cx="4776465" cy="35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cune description de photo disponi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78" y="4000510"/>
            <a:ext cx="4688756" cy="27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à l’international</a:t>
            </a:r>
            <a:b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</a:br>
            <a:r>
              <a:rPr lang="fr-CA" sz="32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ex: </a:t>
            </a:r>
            <a:r>
              <a:rPr lang="fr-CA" sz="3200" b="1" dirty="0" err="1" smtClean="0">
                <a:solidFill>
                  <a:srgbClr val="E6AF00"/>
                </a:solidFill>
                <a:latin typeface="Calibri" panose="020F0502020204030204" pitchFamily="34" charset="0"/>
              </a:rPr>
              <a:t>Kyrgyzystan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772816"/>
            <a:ext cx="9361487" cy="3600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  <p:pic>
        <p:nvPicPr>
          <p:cNvPr id="3074" name="Picture 2" descr="Aucune description de ph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22413"/>
            <a:ext cx="5904656" cy="44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cune description de photo disponibl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8" r="24053"/>
          <a:stretch/>
        </p:blipFill>
        <p:spPr bwMode="auto">
          <a:xfrm>
            <a:off x="6425956" y="2849446"/>
            <a:ext cx="2301251" cy="31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r" eaLnBrk="1" hangingPunct="1"/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>  </a:t>
            </a:r>
            <a:r>
              <a:rPr lang="fr-CA" sz="4000" b="1" dirty="0" smtClean="0">
                <a:solidFill>
                  <a:srgbClr val="E6AF00"/>
                </a:solidFill>
                <a:latin typeface="Calibri" panose="020F0502020204030204" pitchFamily="34" charset="0"/>
              </a:rPr>
              <a:t>Chantier au Canada</a:t>
            </a:r>
            <a: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  <a:t/>
            </a:r>
            <a:br>
              <a:rPr lang="fr-CA" sz="4000" b="1" dirty="0" smtClean="0">
                <a:solidFill>
                  <a:srgbClr val="E6AF00"/>
                </a:solidFill>
                <a:latin typeface="Century Gothic" pitchFamily="34" charset="0"/>
              </a:rPr>
            </a:br>
            <a:r>
              <a:rPr lang="fr-CA" sz="3200" dirty="0" smtClean="0">
                <a:solidFill>
                  <a:srgbClr val="E6AF00"/>
                </a:solidFill>
                <a:latin typeface="Century Gothic" pitchFamily="34" charset="0"/>
              </a:rPr>
              <a:t>   </a:t>
            </a:r>
            <a:endParaRPr lang="fr-CA" sz="4000" dirty="0" smtClean="0">
              <a:solidFill>
                <a:srgbClr val="E6AF00"/>
              </a:solidFill>
              <a:latin typeface="Century Gothic" pitchFamily="34" charset="0"/>
            </a:endParaRPr>
          </a:p>
        </p:txBody>
      </p:sp>
      <p:pic>
        <p:nvPicPr>
          <p:cNvPr id="19459" name="Picture 2" descr="C:\Users\boulanger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6051"/>
          <a:stretch>
            <a:fillRect/>
          </a:stretch>
        </p:blipFill>
        <p:spPr>
          <a:xfrm>
            <a:off x="250825" y="188913"/>
            <a:ext cx="1524000" cy="1333500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772816"/>
            <a:ext cx="9361487" cy="352308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000" dirty="0">
                <a:solidFill>
                  <a:srgbClr val="002060"/>
                </a:solidFill>
                <a:latin typeface="Century Schoolbook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Plus d’une douzaine de chantiers (surtout au </a:t>
            </a:r>
            <a:r>
              <a:rPr lang="fr-FR" sz="8000" b="1" dirty="0" err="1" smtClean="0">
                <a:solidFill>
                  <a:srgbClr val="002060"/>
                </a:solidFill>
                <a:latin typeface="PT Sans" panose="020B0503020203020204" pitchFamily="34" charset="0"/>
              </a:rPr>
              <a:t>Qc</a:t>
            </a: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Environnement, patrimoine, construction, </a:t>
            </a:r>
          </a:p>
          <a:p>
            <a:pPr>
              <a:lnSpc>
                <a:spcPct val="120000"/>
              </a:lnSpc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  rénovation, social, culturel, etc.</a:t>
            </a: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 smtClean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Durée : 2 à 3 semaine en groupe (2/3 de Canadien et 1/3 internationaux)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Frais : Aucun ! Transport et hébergement inclus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Chantiers pour les 18 ans et + , les 15-17 ans ou les familles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 + 2 fin de semaines de formation à Montréal (Rendez-vous Leadership en main </a:t>
            </a:r>
          </a:p>
          <a:p>
            <a:pPr>
              <a:lnSpc>
                <a:spcPct val="120000"/>
              </a:lnSpc>
              <a:defRPr/>
            </a:pPr>
            <a:r>
              <a:rPr lang="fr-FR" sz="8000" b="1" dirty="0" smtClean="0">
                <a:solidFill>
                  <a:srgbClr val="002060"/>
                </a:solidFill>
                <a:latin typeface="PT Sans" panose="020B0503020203020204" pitchFamily="34" charset="0"/>
              </a:rPr>
              <a:t>et Rendez-vous des volontaires)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fr-FR" sz="8000" b="1" dirty="0">
              <a:solidFill>
                <a:srgbClr val="002060"/>
              </a:solidFill>
              <a:latin typeface="PT Sans" panose="020B0503020203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2060"/>
                </a:solidFill>
                <a:latin typeface="Century Schoolbook" pitchFamily="18" charset="0"/>
              </a:rPr>
              <a:t>    </a:t>
            </a:r>
          </a:p>
          <a:p>
            <a:pPr>
              <a:buFont typeface="Wingdings" pitchFamily="2" charset="2"/>
              <a:buNone/>
              <a:defRPr/>
            </a:pPr>
            <a:endParaRPr lang="fr-CA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fr-FR" sz="2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17850" y="4279199"/>
            <a:ext cx="5580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2400" b="1" dirty="0" smtClean="0">
                <a:solidFill>
                  <a:srgbClr val="002060"/>
                </a:solidFill>
                <a:latin typeface="Century Schoolbook" pitchFamily="18" charset="0"/>
              </a:rPr>
              <a:t>  </a:t>
            </a:r>
            <a:endParaRPr lang="fr-FR" sz="24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79388" y="6308725"/>
            <a:ext cx="1943100" cy="3603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600" b="1">
                <a:solidFill>
                  <a:srgbClr val="0070C0"/>
                </a:solidFill>
                <a:latin typeface="+mn-lt"/>
              </a:rPr>
              <a:t>www.cj.qc.ca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515</Words>
  <Application>Microsoft Office PowerPoint</Application>
  <PresentationFormat>Affichage à l'écran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Century Schoolbook</vt:lpstr>
      <vt:lpstr>Georgia</vt:lpstr>
      <vt:lpstr>Mistral</vt:lpstr>
      <vt:lpstr>MS Mincho</vt:lpstr>
      <vt:lpstr>PT Sans</vt:lpstr>
      <vt:lpstr>Times New Roman</vt:lpstr>
      <vt:lpstr>Wingdings</vt:lpstr>
      <vt:lpstr>Wingdings 2</vt:lpstr>
      <vt:lpstr>Thème Office</vt:lpstr>
      <vt:lpstr> s’engager  avec le monde … </vt:lpstr>
      <vt:lpstr>Qui sommes- nous ?</vt:lpstr>
      <vt:lpstr>Notre mission</vt:lpstr>
      <vt:lpstr>Nos programmes</vt:lpstr>
      <vt:lpstr>  Chantier à l’international    </vt:lpstr>
      <vt:lpstr>   Chantier à l’international ex: République Tchèque    </vt:lpstr>
      <vt:lpstr>   Chantier à l’international ex: République Tchèque    </vt:lpstr>
      <vt:lpstr>   Chantier à l’international ex: Kyrgyzystan    </vt:lpstr>
      <vt:lpstr>  Chantier au Canada    </vt:lpstr>
      <vt:lpstr>  Chantier au Canada ex: Ste-Thérèse   </vt:lpstr>
      <vt:lpstr>  Chantier au Canada ex: Camp le Manoir   </vt:lpstr>
      <vt:lpstr>  Chantiers d’initiation France - Bordeaux</vt:lpstr>
      <vt:lpstr>  Chantier d’entrepreneuriat   </vt:lpstr>
      <vt:lpstr>Nous rejoindre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Chantiers Jeunesse</dc:title>
  <dc:creator>khadijja</dc:creator>
  <cp:lastModifiedBy>Sarah Hébert</cp:lastModifiedBy>
  <cp:revision>151</cp:revision>
  <cp:lastPrinted>2014-04-08T15:57:01Z</cp:lastPrinted>
  <dcterms:created xsi:type="dcterms:W3CDTF">2012-10-29T20:51:15Z</dcterms:created>
  <dcterms:modified xsi:type="dcterms:W3CDTF">2020-10-08T20:15:21Z</dcterms:modified>
</cp:coreProperties>
</file>